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531" r:id="rId2"/>
    <p:sldId id="257" r:id="rId3"/>
    <p:sldId id="606" r:id="rId4"/>
    <p:sldId id="601" r:id="rId5"/>
    <p:sldId id="602" r:id="rId6"/>
    <p:sldId id="603" r:id="rId7"/>
    <p:sldId id="604" r:id="rId8"/>
    <p:sldId id="621" r:id="rId9"/>
    <p:sldId id="607" r:id="rId10"/>
    <p:sldId id="620" r:id="rId11"/>
    <p:sldId id="610" r:id="rId12"/>
    <p:sldId id="619" r:id="rId13"/>
    <p:sldId id="618" r:id="rId14"/>
    <p:sldId id="624" r:id="rId15"/>
    <p:sldId id="605" r:id="rId16"/>
    <p:sldId id="623" r:id="rId17"/>
    <p:sldId id="612" r:id="rId18"/>
    <p:sldId id="617" r:id="rId19"/>
    <p:sldId id="616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3300"/>
    <a:srgbClr val="333399"/>
    <a:srgbClr val="00FF00"/>
    <a:srgbClr val="CC0099"/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8"/>
    <p:restoredTop sz="95300" autoAdjust="0"/>
  </p:normalViewPr>
  <p:slideViewPr>
    <p:cSldViewPr showGuides="1">
      <p:cViewPr varScale="1">
        <p:scale>
          <a:sx n="108" d="100"/>
          <a:sy n="108" d="100"/>
        </p:scale>
        <p:origin x="-1818" y="-90"/>
      </p:cViewPr>
      <p:guideLst>
        <p:guide orient="horz" pos="2178"/>
        <p:guide pos="28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62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4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62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862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62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en-US" altLang="zh-CN" sz="1200" dirty="0">
                <a:latin typeface="Arial" panose="020B0604020202020204" pitchFamily="34" charset="0"/>
              </a:rPr>
              <a:pPr lvl="0" algn="r" eaLnBrk="1" hangingPunct="1"/>
              <a:t>‹#›</a:t>
            </a:fld>
            <a:endParaRPr lang="en-US" altLang="zh-CN" sz="1200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>
                <a:latin typeface="Arial" panose="020B0604020202020204" pitchFamily="34" charset="0"/>
              </a:rPr>
              <a:pPr lvl="0" algn="r" eaLnBrk="1" hangingPunct="1"/>
              <a:t>1</a:t>
            </a:fld>
            <a:endParaRPr lang="en-US" altLang="zh-CN" sz="1200" dirty="0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268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dirty="0">
                <a:latin typeface="Arial" panose="020B0604020202020204" pitchFamily="34" charset="0"/>
              </a:rPr>
              <a:pPr lvl="0" algn="r" eaLnBrk="1" hangingPunct="1"/>
              <a:t>2</a:t>
            </a:fld>
            <a:endParaRPr lang="en-US" altLang="zh-CN" sz="1200" dirty="0">
              <a:latin typeface="Arial" panose="020B0604020202020204" pitchFamily="34" charset="0"/>
            </a:endParaRPr>
          </a:p>
        </p:txBody>
      </p:sp>
      <p:sp>
        <p:nvSpPr>
          <p:cNvPr id="12291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292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0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50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r"/>
            <a:fld id="{9A0DB2DC-4C9A-4742-B13C-FB6460FD3503}" type="slidenum">
              <a:rPr lang="en-US" altLang="zh-CN" dirty="0"/>
              <a:pPr algn="r"/>
              <a:t>‹#›</a:t>
            </a:fld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Verdana" panose="020B0604030504040204" pitchFamily="34" charset="0"/>
              </a:rPr>
              <a:pPr lvl="0" eaLnBrk="1" hangingPunct="1"/>
              <a:t>‹#›</a:t>
            </a:fld>
            <a:endParaRPr lang="en-US" altLang="zh-CN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Verdana" panose="020B0604030504040204" pitchFamily="34" charset="0"/>
              </a:rPr>
              <a:pPr lvl="0" eaLnBrk="1" hangingPunct="1"/>
              <a:t>‹#›</a:t>
            </a:fld>
            <a:endParaRPr lang="en-US" altLang="zh-CN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566738" y="1752600"/>
            <a:ext cx="8001000" cy="42672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469900" marR="0" lvl="0" indent="-469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o"/>
              <a:defRPr/>
            </a:pPr>
            <a:endParaRPr kumimoji="0" lang="zh-CN" altLang="en-US" sz="3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Verdana" panose="020B0604030504040204" pitchFamily="34" charset="0"/>
              </a:rPr>
              <a:pPr lvl="0" eaLnBrk="1" hangingPunct="1"/>
              <a:t>‹#›</a:t>
            </a:fld>
            <a:endParaRPr lang="en-US" altLang="zh-CN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Verdana" panose="020B0604030504040204" pitchFamily="34" charset="0"/>
              </a:rPr>
              <a:pPr lvl="0" eaLnBrk="1" hangingPunct="1"/>
              <a:t>‹#›</a:t>
            </a:fld>
            <a:endParaRPr lang="en-US" altLang="zh-CN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Verdana" panose="020B0604030504040204" pitchFamily="34" charset="0"/>
              </a:rPr>
              <a:pPr lvl="0" eaLnBrk="1" hangingPunct="1"/>
              <a:t>‹#›</a:t>
            </a:fld>
            <a:endParaRPr lang="en-US" altLang="zh-CN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Verdana" panose="020B0604030504040204" pitchFamily="34" charset="0"/>
              </a:rPr>
              <a:pPr lvl="0" eaLnBrk="1" hangingPunct="1"/>
              <a:t>‹#›</a:t>
            </a:fld>
            <a:endParaRPr lang="en-US" altLang="zh-CN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Verdana" panose="020B0604030504040204" pitchFamily="34" charset="0"/>
              </a:rPr>
              <a:pPr lvl="0" eaLnBrk="1" hangingPunct="1"/>
              <a:t>‹#›</a:t>
            </a:fld>
            <a:endParaRPr lang="en-US" altLang="zh-CN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Verdana" panose="020B0604030504040204" pitchFamily="34" charset="0"/>
              </a:rPr>
              <a:pPr lvl="0" eaLnBrk="1" hangingPunct="1"/>
              <a:t>‹#›</a:t>
            </a:fld>
            <a:endParaRPr lang="en-US" altLang="zh-CN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Verdana" panose="020B0604030504040204" pitchFamily="34" charset="0"/>
              </a:rPr>
              <a:pPr lvl="0" eaLnBrk="1" hangingPunct="1"/>
              <a:t>‹#›</a:t>
            </a:fld>
            <a:endParaRPr lang="en-US" altLang="zh-CN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Verdana" panose="020B0604030504040204" pitchFamily="34" charset="0"/>
              </a:rPr>
              <a:pPr lvl="0" eaLnBrk="1" hangingPunct="1"/>
              <a:t>‹#›</a:t>
            </a:fld>
            <a:endParaRPr lang="en-US" altLang="zh-CN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Verdana" panose="020B0604030504040204" pitchFamily="34" charset="0"/>
              </a:rPr>
              <a:pPr lvl="0" eaLnBrk="1" hangingPunct="1"/>
              <a:t>‹#›</a:t>
            </a:fld>
            <a:endParaRPr lang="en-US" altLang="zh-CN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4960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8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960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96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96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96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Verdana" panose="020B0604030504040204" pitchFamily="34" charset="0"/>
              </a:rPr>
              <a:pPr lvl="0" eaLnBrk="1" hangingPunct="1"/>
              <a:t>‹#›</a:t>
            </a:fld>
            <a:endParaRPr lang="en-US" altLang="zh-CN" dirty="0">
              <a:latin typeface="Verdana" panose="020B060403050404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4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6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8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30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5950" y="3274695"/>
            <a:ext cx="8280400" cy="1371600"/>
          </a:xfrm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  <a:t/>
            </a:r>
            <a:b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</a:b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  <a:t/>
            </a:r>
            <a:b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</a:br>
            <a:r>
              <a:rPr kumimoji="0" lang="zh-CN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  <a:t/>
            </a:r>
            <a:br>
              <a:rPr kumimoji="0" lang="zh-CN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</a:br>
            <a:r>
              <a:rPr lang="zh-CN" altLang="en-US" sz="5400" b="1" noProof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华文新魏" pitchFamily="2" charset="-122"/>
              </a:rPr>
              <a:t>仲裁员与仲裁规则 </a:t>
            </a: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  <a:t/>
            </a:r>
            <a:b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</a:b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  <a:t/>
            </a:r>
            <a:b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</a:b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  <a:t>           </a:t>
            </a: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  <a:t>        </a:t>
            </a:r>
            <a:r>
              <a:rPr kumimoji="0" lang="zh-CN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  <a:t>王元庆</a:t>
            </a:r>
            <a:br>
              <a:rPr kumimoji="0" lang="zh-CN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</a:br>
            <a:r>
              <a:rPr kumimoji="0" lang="zh-CN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itchFamily="2" charset="-122"/>
                <a:cs typeface="+mj-cs"/>
              </a:rPr>
              <a:t>                  黑龙江省法学研究所</a:t>
            </a:r>
          </a:p>
        </p:txBody>
      </p:sp>
      <p:sp>
        <p:nvSpPr>
          <p:cNvPr id="51200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971550" y="5445125"/>
            <a:ext cx="7010400" cy="1023938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华文隶书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华文新魏" pitchFamily="2" charset="-122"/>
                <a:cs typeface="+mn-cs"/>
              </a:rPr>
              <a:t>  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华文新魏" pitchFamily="2" charset="-122"/>
                <a:cs typeface="+mn-cs"/>
              </a:rPr>
              <a:t> </a:t>
            </a:r>
            <a:r>
              <a:rPr kumimoji="0" lang="en-US" altLang="zh-CN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华文新魏" pitchFamily="2" charset="-122"/>
                <a:cs typeface="+mn-cs"/>
              </a:rPr>
              <a:t>2018</a:t>
            </a:r>
            <a:r>
              <a:rPr kumimoji="0" lang="zh-CN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华文新魏" pitchFamily="2" charset="-122"/>
                <a:cs typeface="+mn-cs"/>
              </a:rPr>
              <a:t>年</a:t>
            </a:r>
            <a:r>
              <a:rPr kumimoji="0" lang="en-US" altLang="zh-CN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华文新魏" pitchFamily="2" charset="-122"/>
                <a:cs typeface="+mn-cs"/>
              </a:rPr>
              <a:t>9</a:t>
            </a:r>
            <a:r>
              <a:rPr kumimoji="0" lang="zh-CN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华文新魏" pitchFamily="2" charset="-122"/>
                <a:cs typeface="+mn-cs"/>
              </a:rPr>
              <a:t>月</a:t>
            </a:r>
            <a:r>
              <a:rPr kumimoji="0" lang="en-US" altLang="zh-CN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华文新魏" pitchFamily="2" charset="-122"/>
                <a:cs typeface="+mn-cs"/>
              </a:rPr>
              <a:t>30</a:t>
            </a:r>
            <a:r>
              <a:rPr kumimoji="0" lang="zh-CN" alt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华文新魏" pitchFamily="2" charset="-122"/>
                <a:cs typeface="+mn-cs"/>
              </a:rPr>
              <a:t>日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第二部分 仲裁规则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zh-CN" altLang="en-US" b="1" dirty="0" smtClean="0"/>
              <a:t>                  </a:t>
            </a:r>
            <a:endParaRPr lang="en-US" altLang="zh-CN" b="1" dirty="0" smtClean="0"/>
          </a:p>
          <a:p>
            <a:pPr algn="ctr">
              <a:lnSpc>
                <a:spcPct val="150000"/>
              </a:lnSpc>
              <a:buNone/>
            </a:pPr>
            <a:r>
              <a:rPr lang="en-US" altLang="zh-CN" b="1" dirty="0" smtClean="0"/>
              <a:t>                  </a:t>
            </a:r>
            <a:r>
              <a:rPr lang="zh-CN" altLang="en-US" b="1" dirty="0" smtClean="0"/>
              <a:t>一、仲裁规则的制定</a:t>
            </a:r>
            <a:endParaRPr lang="en-US" altLang="zh-CN" b="1" dirty="0" smtClean="0"/>
          </a:p>
          <a:p>
            <a:pPr algn="ctr">
              <a:lnSpc>
                <a:spcPct val="150000"/>
              </a:lnSpc>
              <a:buNone/>
            </a:pPr>
            <a:r>
              <a:rPr lang="zh-CN" altLang="en-US" b="1" dirty="0" smtClean="0"/>
              <a:t>                     二、哈尔滨仲裁委员会</a:t>
            </a:r>
            <a:endParaRPr lang="en-US" altLang="zh-CN" b="1" dirty="0" smtClean="0"/>
          </a:p>
          <a:p>
            <a:pPr algn="ctr">
              <a:lnSpc>
                <a:spcPct val="150000"/>
              </a:lnSpc>
              <a:buNone/>
            </a:pPr>
            <a:r>
              <a:rPr lang="zh-CN" altLang="en-US" b="1" dirty="0" smtClean="0"/>
              <a:t>                        仲裁规则的解读</a:t>
            </a:r>
            <a:endParaRPr lang="zh-CN" altLang="en-U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一、仲裁规范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altLang="zh-CN" b="1" dirty="0" smtClean="0"/>
              <a:t>                       </a:t>
            </a:r>
          </a:p>
          <a:p>
            <a:pPr algn="ctr">
              <a:lnSpc>
                <a:spcPct val="150000"/>
              </a:lnSpc>
              <a:buNone/>
            </a:pPr>
            <a:r>
              <a:rPr lang="en-US" altLang="zh-CN" b="1" dirty="0" smtClean="0"/>
              <a:t>                          </a:t>
            </a:r>
            <a:r>
              <a:rPr lang="en-US" altLang="zh-CN" sz="3200" b="1" dirty="0" smtClean="0"/>
              <a:t>1</a:t>
            </a:r>
            <a:r>
              <a:rPr lang="zh-CN" altLang="en-US" sz="3200" b="1" dirty="0" smtClean="0"/>
              <a:t>、国际条约</a:t>
            </a:r>
            <a:endParaRPr lang="en-US" altLang="zh-CN" sz="3200" b="1" dirty="0" smtClean="0"/>
          </a:p>
          <a:p>
            <a:pPr algn="ctr">
              <a:lnSpc>
                <a:spcPct val="150000"/>
              </a:lnSpc>
              <a:buNone/>
            </a:pPr>
            <a:r>
              <a:rPr lang="zh-CN" altLang="en-US" sz="3200" b="1" dirty="0" smtClean="0"/>
              <a:t>                  </a:t>
            </a:r>
            <a:r>
              <a:rPr lang="en-US" altLang="zh-CN" sz="3200" b="1" dirty="0" smtClean="0"/>
              <a:t>2</a:t>
            </a:r>
            <a:r>
              <a:rPr lang="zh-CN" altLang="en-US" sz="3200" b="1" dirty="0" smtClean="0"/>
              <a:t>、法律</a:t>
            </a:r>
            <a:endParaRPr lang="en-US" altLang="zh-CN" sz="3200" b="1" dirty="0" smtClean="0"/>
          </a:p>
          <a:p>
            <a:pPr algn="ctr">
              <a:lnSpc>
                <a:spcPct val="150000"/>
              </a:lnSpc>
              <a:buNone/>
            </a:pPr>
            <a:r>
              <a:rPr lang="zh-CN" altLang="en-US" sz="3200" b="1" dirty="0" smtClean="0"/>
              <a:t>                        </a:t>
            </a:r>
            <a:r>
              <a:rPr lang="en-US" altLang="zh-CN" sz="3200" b="1" dirty="0" smtClean="0"/>
              <a:t>3</a:t>
            </a:r>
            <a:r>
              <a:rPr lang="zh-CN" altLang="en-US" sz="3200" b="1" dirty="0" smtClean="0"/>
              <a:t>、司法解释</a:t>
            </a:r>
            <a:endParaRPr lang="en-US" altLang="zh-CN" sz="3200" b="1" dirty="0" smtClean="0"/>
          </a:p>
          <a:p>
            <a:pPr algn="ctr">
              <a:lnSpc>
                <a:spcPct val="150000"/>
              </a:lnSpc>
              <a:buNone/>
            </a:pPr>
            <a:r>
              <a:rPr lang="zh-CN" altLang="en-US" sz="3200" b="1" dirty="0" smtClean="0"/>
              <a:t>                        </a:t>
            </a:r>
            <a:r>
              <a:rPr lang="en-US" altLang="zh-CN" sz="3200" b="1" dirty="0" smtClean="0"/>
              <a:t>4</a:t>
            </a:r>
            <a:r>
              <a:rPr lang="zh-CN" altLang="en-US" sz="3200" b="1" dirty="0" smtClean="0"/>
              <a:t>、仲裁规则</a:t>
            </a:r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/>
            </a:r>
            <a:br>
              <a:rPr lang="zh-CN" altLang="en-US" b="1" dirty="0" smtClean="0"/>
            </a:br>
            <a:r>
              <a:rPr lang="zh-CN" altLang="en-US" b="1" dirty="0" smtClean="0"/>
              <a:t>二、</a:t>
            </a:r>
            <a:r>
              <a:rPr lang="zh-CN" altLang="en-US" sz="3600" b="1" dirty="0" smtClean="0"/>
              <a:t>十三届全国人大常委会立法规划</a:t>
            </a:r>
            <a:br>
              <a:rPr lang="zh-CN" altLang="en-US" sz="3600" b="1" dirty="0" smtClean="0"/>
            </a:br>
            <a:r>
              <a:rPr lang="zh-CN" altLang="en-US" sz="3600" b="1" dirty="0" smtClean="0"/>
              <a:t>（共</a:t>
            </a:r>
            <a:r>
              <a:rPr lang="en-US" altLang="zh-CN" sz="3600" b="1" dirty="0" smtClean="0"/>
              <a:t>116</a:t>
            </a:r>
            <a:r>
              <a:rPr lang="zh-CN" altLang="en-US" sz="3600" b="1" dirty="0" smtClean="0"/>
              <a:t>件）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sz="2400" dirty="0" smtClean="0"/>
              <a:t>          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          </a:t>
            </a:r>
            <a:r>
              <a:rPr lang="zh-CN" altLang="en-US" sz="2400" dirty="0" smtClean="0"/>
              <a:t>第一类项目：条件比较成熟、任期内拟提请审议的法律草案（</a:t>
            </a:r>
            <a:r>
              <a:rPr lang="en-US" altLang="zh-CN" sz="2400" dirty="0" smtClean="0"/>
              <a:t>69</a:t>
            </a:r>
            <a:r>
              <a:rPr lang="zh-CN" altLang="en-US" sz="2400" dirty="0" smtClean="0"/>
              <a:t>件）</a:t>
            </a:r>
          </a:p>
          <a:p>
            <a:pPr>
              <a:buNone/>
            </a:pPr>
            <a:r>
              <a:rPr lang="zh-CN" altLang="en-US" sz="2400" dirty="0" smtClean="0"/>
              <a:t>          第二类项目：需要抓紧工作、条件成熟时提请审议的法律草案（</a:t>
            </a:r>
            <a:r>
              <a:rPr lang="en-US" altLang="zh-CN" sz="2400" dirty="0" smtClean="0"/>
              <a:t>47</a:t>
            </a:r>
            <a:r>
              <a:rPr lang="zh-CN" altLang="en-US" sz="2400" dirty="0" smtClean="0"/>
              <a:t>件）</a:t>
            </a:r>
          </a:p>
          <a:p>
            <a:pPr>
              <a:buNone/>
            </a:pPr>
            <a:r>
              <a:rPr lang="zh-CN" altLang="en-US" sz="2400" b="1" dirty="0" smtClean="0"/>
              <a:t>          法 律 名 称      提请审议机关或牵头起草单位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         46. </a:t>
            </a:r>
            <a:r>
              <a:rPr lang="zh-CN" altLang="en-US" sz="2400" dirty="0" smtClean="0"/>
              <a:t>仲裁法（修改）       国务院</a:t>
            </a:r>
            <a:endParaRPr lang="en-US" altLang="zh-CN" sz="2400" dirty="0" smtClean="0"/>
          </a:p>
          <a:p>
            <a:pPr>
              <a:buNone/>
            </a:pPr>
            <a:r>
              <a:rPr lang="zh-CN" altLang="en-US" sz="2400" dirty="0" smtClean="0"/>
              <a:t>          第三类项目：立法条件尚不完全具备、需要继续研究论证的立法项目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三、</a:t>
            </a:r>
            <a:r>
              <a:rPr lang="zh-CN" altLang="zh-CN" b="1" dirty="0" smtClean="0"/>
              <a:t>仲裁委员会仲裁规则统计表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566738" y="1752601"/>
          <a:ext cx="8037708" cy="4268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9618"/>
                <a:gridCol w="1339618"/>
                <a:gridCol w="1339618"/>
                <a:gridCol w="1339618"/>
                <a:gridCol w="1339618"/>
                <a:gridCol w="1339618"/>
              </a:tblGrid>
              <a:tr h="702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        </a:t>
                      </a: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事项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Calibri"/>
                          <a:ea typeface="宋体"/>
                          <a:cs typeface="Times New Roman"/>
                        </a:rPr>
                        <a:t>序号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仲裁委员会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名称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 dirty="0" smtClean="0">
                          <a:latin typeface="Calibri"/>
                          <a:ea typeface="宋体"/>
                          <a:cs typeface="Times New Roman"/>
                        </a:rPr>
                        <a:t>施</a:t>
                      </a:r>
                      <a:r>
                        <a:rPr lang="zh-CN" altLang="en-US" sz="1800" b="1" kern="100" dirty="0" smtClean="0">
                          <a:latin typeface="Calibri"/>
                          <a:ea typeface="宋体"/>
                          <a:cs typeface="Times New Roman"/>
                        </a:rPr>
                        <a:t>行</a:t>
                      </a:r>
                      <a:r>
                        <a:rPr lang="zh-CN" sz="1800" b="1" kern="100" dirty="0" smtClean="0">
                          <a:latin typeface="Calibri"/>
                          <a:ea typeface="宋体"/>
                          <a:cs typeface="Times New Roman"/>
                        </a:rPr>
                        <a:t>时间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章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Calibri"/>
                          <a:ea typeface="宋体"/>
                          <a:cs typeface="Times New Roman"/>
                        </a:rPr>
                        <a:t>条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2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latin typeface="Calibri"/>
                          <a:ea typeface="宋体"/>
                          <a:cs typeface="Times New Roman"/>
                        </a:rPr>
                        <a:t>北京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仲裁规则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Calibri"/>
                          <a:ea typeface="宋体"/>
                          <a:cs typeface="Times New Roman"/>
                        </a:rPr>
                        <a:t>2015.04.01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九章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Calibri"/>
                          <a:ea typeface="宋体"/>
                          <a:cs typeface="Times New Roman"/>
                        </a:rPr>
                        <a:t>75</a:t>
                      </a: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条</a:t>
                      </a:r>
                    </a:p>
                  </a:txBody>
                  <a:tcPr marL="68580" marR="68580" marT="0" marB="0" anchor="ctr"/>
                </a:tc>
              </a:tr>
              <a:tr h="572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latin typeface="Calibri"/>
                          <a:ea typeface="宋体"/>
                          <a:cs typeface="Times New Roman"/>
                        </a:rPr>
                        <a:t>南京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latin typeface="Calibri"/>
                          <a:ea typeface="宋体"/>
                          <a:cs typeface="Times New Roman"/>
                        </a:rPr>
                        <a:t>仲裁规则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Calibri"/>
                          <a:ea typeface="宋体"/>
                          <a:cs typeface="Times New Roman"/>
                        </a:rPr>
                        <a:t>2016.05.01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十章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Calibri"/>
                          <a:ea typeface="宋体"/>
                          <a:cs typeface="Times New Roman"/>
                        </a:rPr>
                        <a:t>75</a:t>
                      </a: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条</a:t>
                      </a:r>
                    </a:p>
                  </a:txBody>
                  <a:tcPr marL="68580" marR="68580" marT="0" marB="0" anchor="ctr"/>
                </a:tc>
              </a:tr>
              <a:tr h="572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latin typeface="Calibri"/>
                          <a:ea typeface="宋体"/>
                          <a:cs typeface="Times New Roman"/>
                        </a:rPr>
                        <a:t>3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石家庄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latin typeface="Calibri"/>
                          <a:ea typeface="宋体"/>
                          <a:cs typeface="Times New Roman"/>
                        </a:rPr>
                        <a:t>仲裁规则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Calibri"/>
                          <a:ea typeface="宋体"/>
                          <a:cs typeface="Times New Roman"/>
                        </a:rPr>
                        <a:t>2017.07.01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十三章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Calibri"/>
                          <a:ea typeface="宋体"/>
                          <a:cs typeface="Times New Roman"/>
                        </a:rPr>
                        <a:t>87</a:t>
                      </a: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条</a:t>
                      </a:r>
                    </a:p>
                  </a:txBody>
                  <a:tcPr marL="68580" marR="68580" marT="0" marB="0" anchor="ctr"/>
                </a:tc>
              </a:tr>
              <a:tr h="572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4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重庆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latin typeface="Calibri"/>
                          <a:ea typeface="宋体"/>
                          <a:cs typeface="Times New Roman"/>
                        </a:rPr>
                        <a:t>仲裁规则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Calibri"/>
                          <a:ea typeface="宋体"/>
                          <a:cs typeface="Times New Roman"/>
                        </a:rPr>
                        <a:t>2018.06.01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latin typeface="Calibri"/>
                          <a:ea typeface="宋体"/>
                          <a:cs typeface="Times New Roman"/>
                        </a:rPr>
                        <a:t>七章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latin typeface="Calibri"/>
                          <a:ea typeface="宋体"/>
                          <a:cs typeface="Times New Roman"/>
                        </a:rPr>
                        <a:t>84</a:t>
                      </a: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条</a:t>
                      </a:r>
                    </a:p>
                  </a:txBody>
                  <a:tcPr marL="68580" marR="68580" marT="0" marB="0" anchor="ctr"/>
                </a:tc>
              </a:tr>
              <a:tr h="702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latin typeface="Calibri"/>
                          <a:ea typeface="宋体"/>
                          <a:cs typeface="Times New Roman"/>
                        </a:rPr>
                        <a:t>5</a:t>
                      </a:r>
                      <a:endParaRPr lang="zh-CN" sz="18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珠海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互联网金融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仲裁规则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Calibri"/>
                          <a:ea typeface="宋体"/>
                          <a:cs typeface="Times New Roman"/>
                        </a:rPr>
                        <a:t>2018.04.08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latin typeface="Calibri"/>
                          <a:ea typeface="宋体"/>
                          <a:cs typeface="Times New Roman"/>
                        </a:rPr>
                        <a:t>0</a:t>
                      </a:r>
                      <a:endParaRPr lang="en-US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Calibri"/>
                          <a:ea typeface="宋体"/>
                          <a:cs typeface="Times New Roman"/>
                        </a:rPr>
                        <a:t>38</a:t>
                      </a:r>
                      <a:r>
                        <a:rPr lang="zh-CN" sz="1800" kern="100" dirty="0">
                          <a:latin typeface="Calibri"/>
                          <a:ea typeface="宋体"/>
                          <a:cs typeface="Times New Roman"/>
                        </a:rPr>
                        <a:t>条</a:t>
                      </a:r>
                    </a:p>
                  </a:txBody>
                  <a:tcPr marL="68580" marR="68580" marT="0" marB="0" anchor="ctr"/>
                </a:tc>
              </a:tr>
              <a:tr h="572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latin typeface="Calibri"/>
                          <a:ea typeface="宋体"/>
                          <a:cs typeface="Times New Roman"/>
                        </a:rPr>
                        <a:t>6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latin typeface="Calibri"/>
                          <a:ea typeface="宋体"/>
                          <a:cs typeface="Times New Roman"/>
                        </a:rPr>
                        <a:t>海</a:t>
                      </a:r>
                      <a:r>
                        <a:rPr lang="zh-CN" sz="1800" kern="100" dirty="0">
                          <a:latin typeface="Calibri"/>
                          <a:ea typeface="宋体"/>
                          <a:cs typeface="Times New Roman"/>
                        </a:rPr>
                        <a:t>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latin typeface="Calibri"/>
                          <a:ea typeface="宋体"/>
                          <a:cs typeface="Times New Roman"/>
                        </a:rPr>
                        <a:t>调解规则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Calibri"/>
                          <a:ea typeface="宋体"/>
                          <a:cs typeface="Times New Roman"/>
                        </a:rPr>
                        <a:t>2018.10.01</a:t>
                      </a:r>
                      <a:endParaRPr lang="zh-CN" sz="18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latin typeface="Calibri"/>
                          <a:ea typeface="宋体"/>
                          <a:cs typeface="Times New Roman"/>
                        </a:rPr>
                        <a:t>三章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latin typeface="Calibri"/>
                          <a:ea typeface="宋体"/>
                          <a:cs typeface="Times New Roman"/>
                        </a:rPr>
                        <a:t>29</a:t>
                      </a:r>
                      <a:r>
                        <a:rPr lang="zh-CN" sz="1800" kern="100" dirty="0">
                          <a:latin typeface="Calibri"/>
                          <a:ea typeface="宋体"/>
                          <a:cs typeface="Times New Roman"/>
                        </a:rPr>
                        <a:t>条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四、</a:t>
            </a:r>
            <a:r>
              <a:rPr lang="zh-CN" altLang="zh-CN" b="1" dirty="0" smtClean="0"/>
              <a:t>哈尔滨仲裁委员会仲裁规则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1800" dirty="0" smtClean="0"/>
              <a:t>          2013</a:t>
            </a:r>
            <a:r>
              <a:rPr lang="zh-CN" altLang="zh-CN" sz="1800" dirty="0" smtClean="0"/>
              <a:t>版</a:t>
            </a:r>
            <a:r>
              <a:rPr lang="en-US" altLang="zh-CN" sz="1800" dirty="0" smtClean="0"/>
              <a:t>                                2018</a:t>
            </a:r>
            <a:r>
              <a:rPr lang="zh-CN" altLang="zh-CN" sz="1800" dirty="0" smtClean="0"/>
              <a:t>版</a:t>
            </a:r>
          </a:p>
          <a:p>
            <a:pPr>
              <a:buNone/>
            </a:pPr>
            <a:r>
              <a:rPr lang="en-US" altLang="zh-CN" sz="1800" dirty="0" smtClean="0"/>
              <a:t>     </a:t>
            </a:r>
            <a:r>
              <a:rPr lang="zh-CN" altLang="zh-CN" sz="1800" dirty="0" smtClean="0"/>
              <a:t>第一章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总则</a:t>
            </a:r>
            <a:r>
              <a:rPr lang="en-US" altLang="zh-CN" sz="1800" dirty="0" smtClean="0"/>
              <a:t>                       </a:t>
            </a:r>
            <a:r>
              <a:rPr lang="zh-CN" altLang="zh-CN" sz="1800" dirty="0" smtClean="0"/>
              <a:t>第一章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总则</a:t>
            </a:r>
          </a:p>
          <a:p>
            <a:pPr>
              <a:buNone/>
            </a:pPr>
            <a:r>
              <a:rPr lang="en-US" altLang="zh-CN" sz="1800" dirty="0" smtClean="0"/>
              <a:t>                                            </a:t>
            </a:r>
            <a:r>
              <a:rPr lang="zh-CN" altLang="zh-CN" sz="1800" dirty="0" smtClean="0"/>
              <a:t>第二章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仲裁管辖</a:t>
            </a:r>
          </a:p>
          <a:p>
            <a:pPr>
              <a:buNone/>
            </a:pPr>
            <a:r>
              <a:rPr lang="en-US" altLang="zh-CN" sz="1800" dirty="0" smtClean="0"/>
              <a:t>     </a:t>
            </a:r>
            <a:r>
              <a:rPr lang="zh-CN" altLang="zh-CN" sz="1800" dirty="0" smtClean="0"/>
              <a:t>第二章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申请和受理 </a:t>
            </a:r>
            <a:r>
              <a:rPr lang="en-US" altLang="zh-CN" sz="1800" dirty="0" smtClean="0"/>
              <a:t>             </a:t>
            </a:r>
            <a:r>
              <a:rPr lang="zh-CN" altLang="zh-CN" sz="1800" dirty="0" smtClean="0"/>
              <a:t>第三章</a:t>
            </a:r>
            <a:r>
              <a:rPr lang="en-US" altLang="zh-CN" sz="1800" dirty="0" smtClean="0"/>
              <a:t>   </a:t>
            </a:r>
            <a:r>
              <a:rPr lang="zh-CN" altLang="zh-CN" sz="1800" dirty="0" smtClean="0"/>
              <a:t>仲裁申请、受理、答辩和反请求</a:t>
            </a:r>
          </a:p>
          <a:p>
            <a:pPr>
              <a:buNone/>
            </a:pPr>
            <a:r>
              <a:rPr lang="en-US" altLang="zh-CN" sz="1800" dirty="0" smtClean="0"/>
              <a:t>     </a:t>
            </a:r>
            <a:r>
              <a:rPr lang="zh-CN" altLang="zh-CN" sz="1800" dirty="0" smtClean="0"/>
              <a:t>第三章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仲裁庭的组成 </a:t>
            </a:r>
            <a:r>
              <a:rPr lang="en-US" altLang="zh-CN" sz="1800" dirty="0" smtClean="0"/>
              <a:t>          </a:t>
            </a:r>
            <a:r>
              <a:rPr lang="zh-CN" altLang="zh-CN" sz="1800" dirty="0" smtClean="0"/>
              <a:t>第四章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仲裁庭</a:t>
            </a:r>
          </a:p>
          <a:p>
            <a:pPr>
              <a:buNone/>
            </a:pPr>
            <a:r>
              <a:rPr lang="en-US" altLang="zh-CN" sz="1800" dirty="0" smtClean="0"/>
              <a:t>     </a:t>
            </a:r>
            <a:r>
              <a:rPr lang="zh-CN" altLang="zh-CN" sz="1800" dirty="0" smtClean="0"/>
              <a:t>第四章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证据</a:t>
            </a:r>
            <a:r>
              <a:rPr lang="en-US" altLang="zh-CN" sz="1800" dirty="0" smtClean="0"/>
              <a:t>                       </a:t>
            </a:r>
            <a:r>
              <a:rPr lang="zh-CN" altLang="zh-CN" sz="1800" dirty="0" smtClean="0"/>
              <a:t>第五章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证据</a:t>
            </a:r>
          </a:p>
          <a:p>
            <a:pPr>
              <a:buNone/>
            </a:pPr>
            <a:r>
              <a:rPr lang="en-US" altLang="zh-CN" sz="1800" dirty="0" smtClean="0"/>
              <a:t>     </a:t>
            </a:r>
            <a:r>
              <a:rPr lang="zh-CN" altLang="zh-CN" sz="1800" dirty="0" smtClean="0"/>
              <a:t>第五章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审理</a:t>
            </a:r>
            <a:r>
              <a:rPr lang="en-US" altLang="zh-CN" sz="1800" dirty="0" smtClean="0"/>
              <a:t>                       </a:t>
            </a:r>
            <a:r>
              <a:rPr lang="zh-CN" altLang="zh-CN" sz="1800" dirty="0" smtClean="0"/>
              <a:t>第六章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审理</a:t>
            </a:r>
          </a:p>
          <a:p>
            <a:pPr>
              <a:buNone/>
            </a:pPr>
            <a:r>
              <a:rPr lang="en-US" altLang="zh-CN" sz="1800" dirty="0" smtClean="0"/>
              <a:t>     </a:t>
            </a:r>
            <a:r>
              <a:rPr lang="zh-CN" altLang="zh-CN" sz="1800" dirty="0" smtClean="0"/>
              <a:t>第六章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裁决</a:t>
            </a:r>
            <a:r>
              <a:rPr lang="en-US" altLang="zh-CN" sz="1800" dirty="0" smtClean="0"/>
              <a:t>                       </a:t>
            </a:r>
            <a:r>
              <a:rPr lang="zh-CN" altLang="zh-CN" sz="1800" dirty="0" smtClean="0"/>
              <a:t>第七章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决定和裁决</a:t>
            </a:r>
          </a:p>
          <a:p>
            <a:pPr>
              <a:buNone/>
            </a:pPr>
            <a:r>
              <a:rPr lang="en-US" altLang="zh-CN" sz="1800" dirty="0" smtClean="0"/>
              <a:t>     </a:t>
            </a:r>
            <a:r>
              <a:rPr lang="zh-CN" altLang="zh-CN" sz="1800" dirty="0" smtClean="0"/>
              <a:t>第七章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简易程序 </a:t>
            </a:r>
            <a:r>
              <a:rPr lang="en-US" altLang="zh-CN" sz="1800" dirty="0" smtClean="0"/>
              <a:t>                 </a:t>
            </a:r>
            <a:r>
              <a:rPr lang="zh-CN" altLang="zh-CN" sz="1800" dirty="0" smtClean="0"/>
              <a:t>第八章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简易程序</a:t>
            </a:r>
          </a:p>
          <a:p>
            <a:pPr>
              <a:buNone/>
            </a:pPr>
            <a:r>
              <a:rPr lang="en-US" altLang="zh-CN" sz="1800" dirty="0" smtClean="0"/>
              <a:t>     </a:t>
            </a:r>
            <a:r>
              <a:rPr lang="zh-CN" altLang="zh-CN" sz="1800" dirty="0" smtClean="0"/>
              <a:t>第八章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涉外仲裁程序</a:t>
            </a:r>
            <a:r>
              <a:rPr lang="en-US" altLang="zh-CN" sz="1800" dirty="0" smtClean="0"/>
              <a:t>            </a:t>
            </a:r>
            <a:r>
              <a:rPr lang="zh-CN" altLang="zh-CN" sz="1800" dirty="0" smtClean="0"/>
              <a:t>第九章  国际商事仲裁特别规定</a:t>
            </a:r>
          </a:p>
          <a:p>
            <a:pPr>
              <a:buNone/>
            </a:pPr>
            <a:r>
              <a:rPr lang="en-US" altLang="zh-CN" sz="1800" dirty="0" smtClean="0"/>
              <a:t>     </a:t>
            </a:r>
            <a:r>
              <a:rPr lang="zh-CN" altLang="zh-CN" sz="1800" dirty="0" smtClean="0"/>
              <a:t>第九章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附则</a:t>
            </a:r>
            <a:r>
              <a:rPr lang="en-US" altLang="zh-CN" sz="1800" dirty="0" smtClean="0"/>
              <a:t>                       </a:t>
            </a:r>
            <a:r>
              <a:rPr lang="zh-CN" altLang="zh-CN" sz="1800" dirty="0" smtClean="0"/>
              <a:t>第十章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期间和送达</a:t>
            </a:r>
          </a:p>
          <a:p>
            <a:pPr>
              <a:buNone/>
            </a:pPr>
            <a:r>
              <a:rPr lang="en-US" altLang="zh-CN" sz="1800" dirty="0" smtClean="0"/>
              <a:t>                                            </a:t>
            </a:r>
            <a:r>
              <a:rPr lang="zh-CN" altLang="zh-CN" sz="1800" dirty="0" smtClean="0"/>
              <a:t>第十一章</a:t>
            </a:r>
            <a:r>
              <a:rPr lang="en-US" altLang="zh-CN" sz="1800" dirty="0" smtClean="0"/>
              <a:t>  </a:t>
            </a:r>
            <a:r>
              <a:rPr lang="zh-CN" altLang="zh-CN" sz="1800" dirty="0" smtClean="0"/>
              <a:t>附则</a:t>
            </a:r>
          </a:p>
          <a:p>
            <a:endParaRPr lang="zh-CN" alt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五、仲裁规则的制定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zh-CN" altLang="en-US" b="1" dirty="0" smtClean="0"/>
              <a:t>                       一、仲裁机构</a:t>
            </a:r>
            <a:endParaRPr lang="en-US" altLang="zh-CN" b="1" dirty="0" smtClean="0"/>
          </a:p>
          <a:p>
            <a:pPr algn="ctr">
              <a:buNone/>
            </a:pPr>
            <a:r>
              <a:rPr lang="zh-CN" altLang="en-US" b="1" dirty="0" smtClean="0"/>
              <a:t>                    二、仲裁庭</a:t>
            </a:r>
            <a:endParaRPr lang="en-US" altLang="zh-CN" b="1" dirty="0" smtClean="0"/>
          </a:p>
          <a:p>
            <a:pPr algn="ctr">
              <a:buNone/>
            </a:pPr>
            <a:r>
              <a:rPr lang="zh-CN" altLang="en-US" b="1" dirty="0" smtClean="0"/>
              <a:t>                    三、仲裁员</a:t>
            </a:r>
            <a:endParaRPr lang="en-US" altLang="zh-CN" b="1" dirty="0" smtClean="0"/>
          </a:p>
          <a:p>
            <a:pPr algn="ctr">
              <a:buNone/>
            </a:pPr>
            <a:r>
              <a:rPr lang="zh-CN" altLang="en-US" b="1" dirty="0" smtClean="0"/>
              <a:t>                       四、仲裁秘书</a:t>
            </a:r>
            <a:endParaRPr lang="en-US" altLang="zh-CN" b="1" dirty="0" smtClean="0"/>
          </a:p>
          <a:p>
            <a:pPr algn="ctr">
              <a:buNone/>
            </a:pPr>
            <a:r>
              <a:rPr lang="zh-CN" altLang="en-US" b="1" dirty="0" smtClean="0"/>
              <a:t>                    五、当事人</a:t>
            </a:r>
            <a:endParaRPr lang="en-US" altLang="zh-CN" b="1" dirty="0" smtClean="0"/>
          </a:p>
          <a:p>
            <a:pPr algn="ctr">
              <a:buNone/>
            </a:pPr>
            <a:r>
              <a:rPr lang="zh-CN" altLang="en-US" b="1" dirty="0" smtClean="0"/>
              <a:t>                                六、专家咨询委员会</a:t>
            </a:r>
            <a:endParaRPr lang="en-US" altLang="zh-CN" b="1" dirty="0" smtClean="0"/>
          </a:p>
          <a:p>
            <a:pPr algn="ctr">
              <a:buNone/>
            </a:pPr>
            <a:r>
              <a:rPr lang="zh-CN" altLang="en-US" b="1" dirty="0" smtClean="0"/>
              <a:t>                       七、人民法院</a:t>
            </a:r>
            <a:endParaRPr lang="en-US" altLang="zh-CN" b="1" dirty="0" smtClean="0"/>
          </a:p>
          <a:p>
            <a:pPr algn="ctr">
              <a:buNone/>
            </a:pPr>
            <a:endParaRPr lang="en-US" altLang="zh-CN" b="1" dirty="0" smtClean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-1764704" y="2590800"/>
            <a:ext cx="8001000" cy="426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469900" marR="0" lvl="0" indent="-469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世界眼光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69900" marR="0" lvl="0" indent="-469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lang="zh-CN" altLang="en-US" sz="3000" b="1" kern="0" dirty="0" smtClean="0">
                <a:latin typeface="+mn-lt"/>
                <a:ea typeface="+mn-ea"/>
              </a:rPr>
              <a:t>国际标准</a:t>
            </a:r>
            <a:endParaRPr lang="en-US" altLang="zh-CN" sz="3000" b="1" kern="0" dirty="0" smtClean="0">
              <a:latin typeface="+mn-lt"/>
              <a:ea typeface="+mn-ea"/>
            </a:endParaRPr>
          </a:p>
          <a:p>
            <a:pPr marL="469900" marR="0" lvl="0" indent="-469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中国特色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69900" marR="0" lvl="0" indent="-469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lang="zh-CN" altLang="en-US" sz="3000" b="1" kern="0" noProof="0" dirty="0" smtClean="0">
                <a:latin typeface="+mn-lt"/>
                <a:ea typeface="+mn-ea"/>
              </a:rPr>
              <a:t>地域风采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69900" marR="0" lvl="0" indent="-469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六、哈尔滨仲裁委员会仲裁规则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en-US" altLang="zh-CN" b="1" dirty="0" smtClean="0"/>
              <a:t>      </a:t>
            </a:r>
            <a:r>
              <a:rPr lang="zh-CN" altLang="en-US" b="1" dirty="0" smtClean="0"/>
              <a:t>修订基本精神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CN" altLang="en-US" dirty="0" smtClean="0"/>
              <a:t>                            </a:t>
            </a:r>
            <a:endParaRPr lang="en-US" altLang="zh-CN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dirty="0" smtClean="0"/>
              <a:t>                           </a:t>
            </a:r>
            <a:r>
              <a:rPr lang="zh-CN" altLang="en-US" dirty="0" smtClean="0"/>
              <a:t>增强仲裁公信力</a:t>
            </a:r>
            <a:endParaRPr lang="en-US" altLang="zh-CN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dirty="0" smtClean="0"/>
              <a:t>                         1</a:t>
            </a:r>
            <a:r>
              <a:rPr lang="zh-CN" altLang="en-US" dirty="0" smtClean="0"/>
              <a:t>、程序管理与仲裁服务</a:t>
            </a:r>
            <a:endParaRPr lang="en-US" altLang="zh-CN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dirty="0" smtClean="0"/>
              <a:t>                         2</a:t>
            </a:r>
            <a:r>
              <a:rPr lang="zh-CN" altLang="en-US" dirty="0" smtClean="0"/>
              <a:t>、办案效率与仲裁质量</a:t>
            </a:r>
            <a:endParaRPr lang="en-US" altLang="zh-CN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dirty="0" smtClean="0"/>
              <a:t>                         3</a:t>
            </a:r>
            <a:r>
              <a:rPr lang="zh-CN" altLang="en-US" dirty="0" smtClean="0"/>
              <a:t>、借鉴吸纳与发展创新</a:t>
            </a: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七、仲裁员办案环节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6738" y="2204864"/>
            <a:ext cx="8001000" cy="3814936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CN" b="1" dirty="0" smtClean="0"/>
              <a:t>                            1</a:t>
            </a:r>
            <a:r>
              <a:rPr lang="zh-CN" altLang="en-US" b="1" dirty="0" smtClean="0"/>
              <a:t>、接受选定或者指定</a:t>
            </a:r>
            <a:endParaRPr lang="en-US" altLang="zh-CN" b="1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b="1" dirty="0" smtClean="0"/>
              <a:t>                            2</a:t>
            </a:r>
            <a:r>
              <a:rPr lang="zh-CN" altLang="en-US" b="1" dirty="0" smtClean="0"/>
              <a:t>、庭前准备</a:t>
            </a:r>
            <a:endParaRPr lang="en-US" altLang="zh-CN" b="1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b="1" dirty="0" smtClean="0"/>
              <a:t>                            3</a:t>
            </a:r>
            <a:r>
              <a:rPr lang="zh-CN" altLang="en-US" b="1" dirty="0" smtClean="0"/>
              <a:t>、案件审理</a:t>
            </a:r>
            <a:endParaRPr lang="en-US" altLang="zh-CN" b="1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b="1" dirty="0" smtClean="0"/>
              <a:t>                            4</a:t>
            </a:r>
            <a:r>
              <a:rPr lang="zh-CN" altLang="en-US" b="1" dirty="0" smtClean="0"/>
              <a:t>、合议裁决</a:t>
            </a:r>
            <a:endParaRPr lang="en-US" altLang="zh-CN" b="1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b="1" dirty="0" smtClean="0"/>
              <a:t>                            5</a:t>
            </a:r>
            <a:r>
              <a:rPr lang="zh-CN" altLang="en-US" b="1" dirty="0" smtClean="0"/>
              <a:t>、制作结案文书</a:t>
            </a:r>
            <a:endParaRPr lang="en-US" altLang="zh-CN" b="1" dirty="0" smtClean="0"/>
          </a:p>
          <a:p>
            <a:pPr>
              <a:buNone/>
            </a:pPr>
            <a:r>
              <a:rPr lang="en-US" altLang="zh-CN" b="1" dirty="0" smtClean="0"/>
              <a:t>                            </a:t>
            </a:r>
          </a:p>
          <a:p>
            <a:pPr>
              <a:buNone/>
            </a:pPr>
            <a:endParaRPr lang="en-US" altLang="zh-CN" b="1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八、仲裁员基本能力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altLang="zh-CN" sz="2400" dirty="0" smtClean="0"/>
              <a:t>              1</a:t>
            </a:r>
            <a:r>
              <a:rPr lang="zh-CN" altLang="en-US" sz="2400" dirty="0" smtClean="0"/>
              <a:t>、仲裁程序的推进能力</a:t>
            </a:r>
            <a:endParaRPr lang="en-US" altLang="zh-CN" sz="2400" dirty="0" smtClean="0"/>
          </a:p>
          <a:p>
            <a:pPr algn="ctr">
              <a:lnSpc>
                <a:spcPct val="150000"/>
              </a:lnSpc>
              <a:buNone/>
            </a:pPr>
            <a:r>
              <a:rPr lang="en-US" altLang="zh-CN" sz="2400" dirty="0" smtClean="0"/>
              <a:t>              2</a:t>
            </a:r>
            <a:r>
              <a:rPr lang="zh-CN" altLang="en-US" sz="2400" dirty="0" smtClean="0"/>
              <a:t>、开庭审理的驾驭能力</a:t>
            </a:r>
            <a:endParaRPr lang="en-US" altLang="zh-CN" sz="2400" dirty="0" smtClean="0"/>
          </a:p>
          <a:p>
            <a:pPr algn="ctr">
              <a:lnSpc>
                <a:spcPct val="150000"/>
              </a:lnSpc>
              <a:buNone/>
            </a:pPr>
            <a:r>
              <a:rPr lang="en-US" altLang="zh-CN" sz="2400" dirty="0" smtClean="0"/>
              <a:t>              3</a:t>
            </a:r>
            <a:r>
              <a:rPr lang="zh-CN" altLang="en-US" sz="2400" dirty="0" smtClean="0"/>
              <a:t>、突发事件的应对能力</a:t>
            </a:r>
            <a:endParaRPr lang="en-US" altLang="zh-CN" sz="2400" dirty="0" smtClean="0"/>
          </a:p>
          <a:p>
            <a:pPr algn="ctr">
              <a:lnSpc>
                <a:spcPct val="150000"/>
              </a:lnSpc>
              <a:buNone/>
            </a:pPr>
            <a:r>
              <a:rPr lang="en-US" altLang="zh-CN" sz="2400" dirty="0" smtClean="0"/>
              <a:t>                            4</a:t>
            </a:r>
            <a:r>
              <a:rPr lang="zh-CN" altLang="en-US" sz="2400" dirty="0" smtClean="0"/>
              <a:t>、与仲裁机构、当事人的沟通能力</a:t>
            </a:r>
            <a:endParaRPr lang="en-US" altLang="zh-CN" sz="2400" dirty="0" smtClean="0"/>
          </a:p>
          <a:p>
            <a:pPr algn="ctr">
              <a:lnSpc>
                <a:spcPct val="150000"/>
              </a:lnSpc>
              <a:buNone/>
            </a:pPr>
            <a:r>
              <a:rPr lang="en-US" altLang="zh-CN" sz="2400" dirty="0" smtClean="0"/>
              <a:t>        5</a:t>
            </a:r>
            <a:r>
              <a:rPr lang="zh-CN" altLang="en-US" sz="2400" dirty="0" smtClean="0"/>
              <a:t>、案件的调解能力</a:t>
            </a:r>
            <a:endParaRPr lang="en-US" altLang="zh-CN" sz="2400" dirty="0" smtClean="0"/>
          </a:p>
          <a:p>
            <a:pPr algn="ctr">
              <a:lnSpc>
                <a:spcPct val="150000"/>
              </a:lnSpc>
              <a:buNone/>
            </a:pPr>
            <a:r>
              <a:rPr lang="en-US" altLang="zh-CN" sz="2400" dirty="0" smtClean="0"/>
              <a:t>        6</a:t>
            </a:r>
            <a:r>
              <a:rPr lang="zh-CN" altLang="en-US" sz="2400" dirty="0" smtClean="0"/>
              <a:t>、案件的裁决能力</a:t>
            </a:r>
            <a:endParaRPr lang="en-US" altLang="zh-CN" sz="2400" dirty="0" smtClean="0"/>
          </a:p>
          <a:p>
            <a:pPr algn="ctr">
              <a:lnSpc>
                <a:spcPct val="150000"/>
              </a:lnSpc>
              <a:buNone/>
            </a:pPr>
            <a:r>
              <a:rPr lang="en-US" altLang="zh-CN" sz="2400" dirty="0" smtClean="0"/>
              <a:t>           7</a:t>
            </a:r>
            <a:r>
              <a:rPr lang="zh-CN" altLang="en-US" sz="2400" dirty="0" smtClean="0"/>
              <a:t>、裁决书的写作能力</a:t>
            </a:r>
            <a:endParaRPr lang="zh-CN" alt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仲裁员共勉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6738" y="1844824"/>
            <a:ext cx="8001000" cy="4174976"/>
          </a:xfrm>
        </p:spPr>
        <p:txBody>
          <a:bodyPr/>
          <a:lstStyle/>
          <a:p>
            <a:pPr algn="ctr">
              <a:buNone/>
            </a:pPr>
            <a:r>
              <a:rPr lang="zh-CN" altLang="zh-CN" b="1" dirty="0" smtClean="0"/>
              <a:t>广博深厚的法律素养</a:t>
            </a:r>
            <a:r>
              <a:rPr lang="zh-CN" altLang="en-US" b="1" dirty="0" smtClean="0"/>
              <a:t>，</a:t>
            </a:r>
            <a:endParaRPr lang="en-US" altLang="zh-CN" b="1" dirty="0" smtClean="0"/>
          </a:p>
          <a:p>
            <a:pPr algn="ctr">
              <a:buNone/>
            </a:pPr>
            <a:r>
              <a:rPr lang="zh-CN" altLang="zh-CN" b="1" dirty="0" smtClean="0"/>
              <a:t>明辨审慎的法律能力</a:t>
            </a:r>
            <a:r>
              <a:rPr lang="zh-CN" altLang="en-US" b="1" dirty="0" smtClean="0"/>
              <a:t>，</a:t>
            </a:r>
            <a:endParaRPr lang="en-US" altLang="zh-CN" b="1" dirty="0" smtClean="0"/>
          </a:p>
          <a:p>
            <a:pPr algn="ctr">
              <a:buNone/>
            </a:pPr>
            <a:r>
              <a:rPr lang="zh-CN" altLang="zh-CN" b="1" dirty="0" smtClean="0"/>
              <a:t>理性严谨的法律思维</a:t>
            </a:r>
            <a:r>
              <a:rPr lang="zh-CN" altLang="en-US" b="1" dirty="0" smtClean="0"/>
              <a:t>，</a:t>
            </a:r>
            <a:endParaRPr lang="en-US" altLang="zh-CN" b="1" dirty="0" smtClean="0"/>
          </a:p>
          <a:p>
            <a:pPr algn="ctr">
              <a:buNone/>
            </a:pPr>
            <a:r>
              <a:rPr lang="zh-CN" altLang="zh-CN" b="1" dirty="0" smtClean="0"/>
              <a:t>公正严明的法律操守</a:t>
            </a:r>
            <a:r>
              <a:rPr lang="zh-CN" altLang="en-US" b="1" dirty="0" smtClean="0"/>
              <a:t>，</a:t>
            </a:r>
            <a:endParaRPr lang="en-US" altLang="zh-CN" b="1" dirty="0" smtClean="0"/>
          </a:p>
          <a:p>
            <a:pPr algn="ctr">
              <a:buNone/>
            </a:pPr>
            <a:r>
              <a:rPr lang="zh-CN" altLang="zh-CN" b="1" dirty="0" smtClean="0"/>
              <a:t>以人为本的法律</a:t>
            </a:r>
            <a:r>
              <a:rPr lang="zh-CN" altLang="en-US" b="1" dirty="0" smtClean="0"/>
              <a:t>情</a:t>
            </a:r>
            <a:r>
              <a:rPr lang="zh-CN" altLang="zh-CN" b="1" dirty="0" smtClean="0"/>
              <a:t>怀</a:t>
            </a:r>
            <a:r>
              <a:rPr lang="zh-CN" altLang="en-US" b="1" dirty="0" smtClean="0"/>
              <a:t>。</a:t>
            </a:r>
            <a:endParaRPr lang="en-US" altLang="zh-CN" b="1" dirty="0" smtClean="0"/>
          </a:p>
          <a:p>
            <a:pPr algn="ctr">
              <a:buNone/>
            </a:pPr>
            <a:endParaRPr lang="en-US" altLang="zh-CN" b="1" dirty="0" smtClean="0"/>
          </a:p>
          <a:p>
            <a:pPr algn="ctr">
              <a:buNone/>
            </a:pPr>
            <a:r>
              <a:rPr lang="en-US" altLang="zh-CN" b="1" dirty="0" smtClean="0"/>
              <a:t>2018</a:t>
            </a:r>
            <a:r>
              <a:rPr lang="zh-CN" altLang="en-US" b="1" dirty="0" smtClean="0"/>
              <a:t>年</a:t>
            </a:r>
            <a:r>
              <a:rPr lang="en-US" altLang="zh-CN" b="1" dirty="0" smtClean="0"/>
              <a:t>9</a:t>
            </a:r>
            <a:r>
              <a:rPr lang="zh-CN" altLang="en-US" b="1" dirty="0" smtClean="0"/>
              <a:t>月</a:t>
            </a:r>
            <a:r>
              <a:rPr lang="en-US" altLang="zh-CN" b="1" dirty="0" smtClean="0"/>
              <a:t>30</a:t>
            </a:r>
            <a:r>
              <a:rPr lang="zh-CN" altLang="en-US" b="1" dirty="0" smtClean="0"/>
              <a:t>日</a:t>
            </a:r>
            <a:endParaRPr lang="zh-CN" altLang="zh-CN" b="1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4"/>
          <p:cNvSpPr/>
          <p:nvPr/>
        </p:nvSpPr>
        <p:spPr>
          <a:xfrm>
            <a:off x="3131840" y="2067700"/>
            <a:ext cx="6012160" cy="3810274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en-US" altLang="zh-CN" sz="3200" dirty="0">
              <a:solidFill>
                <a:srgbClr val="003399"/>
              </a:solidFill>
              <a:latin typeface="Verdana" panose="020B0604030504040204" pitchFamily="34" charset="0"/>
              <a:ea typeface="隶书" pitchFamily="49" charset="-122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r>
              <a:rPr lang="zh-CN" altLang="en-US" sz="3200" b="1" dirty="0" smtClean="0">
                <a:solidFill>
                  <a:schemeClr val="tx1"/>
                </a:solidFill>
                <a:latin typeface="+mj-ea"/>
                <a:ea typeface="+mj-ea"/>
              </a:rPr>
              <a:t>第一部分 仲裁概述</a:t>
            </a:r>
            <a:endParaRPr lang="en-US" altLang="zh-CN" sz="3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en-US" altLang="zh-CN" sz="32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r>
              <a:rPr lang="zh-CN" altLang="en-US" sz="3200" b="1" dirty="0" smtClean="0">
                <a:solidFill>
                  <a:schemeClr val="tx1"/>
                </a:solidFill>
                <a:latin typeface="+mj-ea"/>
                <a:ea typeface="+mj-ea"/>
              </a:rPr>
              <a:t>第二部分 仲裁规则</a:t>
            </a:r>
            <a:endParaRPr lang="en-US" altLang="zh-CN" sz="32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en-US" altLang="zh-CN" sz="3200" dirty="0">
              <a:solidFill>
                <a:srgbClr val="003399"/>
              </a:solidFill>
              <a:latin typeface="Verdana" panose="020B0604030504040204" pitchFamily="34" charset="0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zh-CN" altLang="en-US" sz="3200" dirty="0">
              <a:solidFill>
                <a:schemeClr val="folHlink"/>
              </a:solidFill>
              <a:latin typeface="Verdana" panose="020B0604030504040204" pitchFamily="34" charset="0"/>
              <a:ea typeface="隶书" pitchFamily="49" charset="-122"/>
            </a:endParaRPr>
          </a:p>
          <a:p>
            <a:pPr defTabSz="0">
              <a:tabLst>
                <a:tab pos="457200" algn="l"/>
              </a:tabLst>
            </a:pPr>
            <a:endParaRPr lang="en-US" altLang="zh-CN" sz="3200" dirty="0">
              <a:solidFill>
                <a:schemeClr val="folHlink"/>
              </a:solidFill>
              <a:latin typeface="Verdana" panose="020B0604030504040204" pitchFamily="34" charset="0"/>
              <a:ea typeface="隶书" pitchFamily="49" charset="-122"/>
            </a:endParaRPr>
          </a:p>
        </p:txBody>
      </p:sp>
      <p:sp>
        <p:nvSpPr>
          <p:cNvPr id="4" name="Rectangle 14"/>
          <p:cNvSpPr/>
          <p:nvPr/>
        </p:nvSpPr>
        <p:spPr>
          <a:xfrm>
            <a:off x="683568" y="189242"/>
            <a:ext cx="4393332" cy="2185214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en-US" altLang="zh-CN" sz="3200" dirty="0">
              <a:solidFill>
                <a:srgbClr val="003399"/>
              </a:solidFill>
              <a:latin typeface="Verdana" panose="020B0604030504040204" pitchFamily="34" charset="0"/>
              <a:ea typeface="隶书" pitchFamily="49" charset="-122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en-US" altLang="zh-CN" sz="3200" dirty="0">
              <a:solidFill>
                <a:srgbClr val="003399"/>
              </a:solidFill>
              <a:latin typeface="Verdana" panose="020B0604030504040204" pitchFamily="34" charset="0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zh-CN" altLang="en-US" sz="3200" dirty="0">
              <a:solidFill>
                <a:schemeClr val="folHlink"/>
              </a:solidFill>
              <a:latin typeface="Verdana" panose="020B0604030504040204" pitchFamily="34" charset="0"/>
              <a:ea typeface="隶书" pitchFamily="49" charset="-122"/>
            </a:endParaRPr>
          </a:p>
          <a:p>
            <a:pPr defTabSz="0">
              <a:tabLst>
                <a:tab pos="457200" algn="l"/>
              </a:tabLst>
            </a:pPr>
            <a:endParaRPr lang="en-US" altLang="zh-CN" sz="3200" dirty="0">
              <a:solidFill>
                <a:schemeClr val="folHlink"/>
              </a:solidFill>
              <a:latin typeface="Verdana" panose="020B0604030504040204" pitchFamily="34" charset="0"/>
              <a:ea typeface="隶书" pitchFamily="49" charset="-122"/>
            </a:endParaRPr>
          </a:p>
        </p:txBody>
      </p:sp>
      <p:sp>
        <p:nvSpPr>
          <p:cNvPr id="5" name="Rectangle 14"/>
          <p:cNvSpPr/>
          <p:nvPr/>
        </p:nvSpPr>
        <p:spPr>
          <a:xfrm>
            <a:off x="251520" y="-2158323"/>
            <a:ext cx="4608512" cy="513063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en-US" altLang="zh-CN" sz="3200" dirty="0">
              <a:solidFill>
                <a:srgbClr val="003399"/>
              </a:solidFill>
              <a:latin typeface="Verdana" panose="020B0604030504040204" pitchFamily="34" charset="0"/>
              <a:ea typeface="隶书" pitchFamily="49" charset="-122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en-US" altLang="zh-CN" sz="4000" dirty="0" smtClean="0">
              <a:ea typeface="隶书" pitchFamily="49" charset="-122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en-US" altLang="zh-CN" sz="4000" dirty="0" smtClean="0">
              <a:ea typeface="隶书" pitchFamily="49" charset="-122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en-US" altLang="zh-CN" sz="4000" dirty="0" smtClean="0">
              <a:ea typeface="隶书" pitchFamily="49" charset="-122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r>
              <a:rPr lang="en-US" altLang="zh-CN" sz="5400" dirty="0" smtClean="0">
                <a:ea typeface="隶书" pitchFamily="49" charset="-122"/>
              </a:rPr>
              <a:t>  </a:t>
            </a:r>
            <a:r>
              <a:rPr lang="zh-CN" altLang="en-US" sz="4000" b="1" dirty="0" smtClean="0">
                <a:latin typeface="+mj-ea"/>
                <a:ea typeface="+mj-ea"/>
              </a:rPr>
              <a:t>报告内容</a:t>
            </a:r>
            <a:endParaRPr lang="en-US" altLang="zh-CN" sz="40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en-US" altLang="zh-CN" sz="3200" dirty="0">
              <a:solidFill>
                <a:srgbClr val="003399"/>
              </a:solidFill>
              <a:latin typeface="Verdana" panose="020B0604030504040204" pitchFamily="34" charset="0"/>
            </a:endParaRPr>
          </a:p>
          <a:p>
            <a:pPr defTabSz="0">
              <a:spcBef>
                <a:spcPct val="5000"/>
              </a:spcBef>
              <a:spcAft>
                <a:spcPct val="5000"/>
              </a:spcAft>
              <a:tabLst>
                <a:tab pos="457200" algn="l"/>
              </a:tabLst>
            </a:pPr>
            <a:endParaRPr lang="zh-CN" altLang="en-US" sz="3200" dirty="0">
              <a:solidFill>
                <a:schemeClr val="folHlink"/>
              </a:solidFill>
              <a:latin typeface="Verdana" panose="020B0604030504040204" pitchFamily="34" charset="0"/>
              <a:ea typeface="隶书" pitchFamily="49" charset="-122"/>
            </a:endParaRPr>
          </a:p>
          <a:p>
            <a:pPr defTabSz="0">
              <a:tabLst>
                <a:tab pos="457200" algn="l"/>
              </a:tabLst>
            </a:pPr>
            <a:endParaRPr lang="en-US" altLang="zh-CN" sz="3200" dirty="0">
              <a:solidFill>
                <a:schemeClr val="folHlink"/>
              </a:solidFill>
              <a:latin typeface="Verdana" panose="020B0604030504040204" pitchFamily="34" charset="0"/>
              <a:ea typeface="隶书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第一部分 仲裁概述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zh-CN" altLang="en-US" b="1" dirty="0" smtClean="0"/>
              <a:t>     </a:t>
            </a:r>
            <a:endParaRPr lang="en-US" altLang="zh-CN" b="1" dirty="0" smtClean="0"/>
          </a:p>
          <a:p>
            <a:pPr algn="ctr">
              <a:lnSpc>
                <a:spcPct val="150000"/>
              </a:lnSpc>
              <a:buNone/>
            </a:pPr>
            <a:r>
              <a:rPr lang="zh-CN" altLang="en-US" b="1" dirty="0" smtClean="0"/>
              <a:t>  一、仲裁法</a:t>
            </a:r>
            <a:endParaRPr lang="en-US" altLang="zh-CN" b="1" dirty="0" smtClean="0"/>
          </a:p>
          <a:p>
            <a:pPr algn="ctr">
              <a:lnSpc>
                <a:spcPct val="150000"/>
              </a:lnSpc>
              <a:buNone/>
            </a:pPr>
            <a:r>
              <a:rPr lang="zh-CN" altLang="en-US" b="1" dirty="0" smtClean="0"/>
              <a:t>           二、仲裁基本原则</a:t>
            </a:r>
            <a:endParaRPr lang="en-US" altLang="zh-CN" b="1" dirty="0" smtClean="0"/>
          </a:p>
          <a:p>
            <a:pPr algn="ctr">
              <a:lnSpc>
                <a:spcPct val="150000"/>
              </a:lnSpc>
              <a:buNone/>
            </a:pPr>
            <a:r>
              <a:rPr lang="zh-CN" altLang="en-US" b="1" dirty="0" smtClean="0"/>
              <a:t>           三、仲裁基本制度</a:t>
            </a:r>
            <a:endParaRPr lang="en-US" altLang="zh-CN" b="1" dirty="0" smtClean="0"/>
          </a:p>
          <a:p>
            <a:pPr algn="ctr">
              <a:lnSpc>
                <a:spcPct val="150000"/>
              </a:lnSpc>
              <a:buNone/>
            </a:pPr>
            <a:r>
              <a:rPr lang="zh-CN" altLang="en-US" b="1" dirty="0" smtClean="0"/>
              <a:t>              四、仲裁与民事诉讼</a:t>
            </a:r>
            <a:endParaRPr lang="en-US" altLang="zh-CN" b="1" dirty="0" smtClean="0"/>
          </a:p>
          <a:p>
            <a:pPr algn="ctr">
              <a:buNone/>
            </a:pPr>
            <a:endParaRPr lang="en-US" altLang="zh-CN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一、</a:t>
            </a:r>
            <a:r>
              <a:rPr lang="en-US" altLang="zh-CN" b="1" dirty="0" smtClean="0"/>
              <a:t>《</a:t>
            </a:r>
            <a:r>
              <a:rPr lang="zh-CN" altLang="en-US" b="1" dirty="0" smtClean="0"/>
              <a:t>中华人民共和国仲裁法</a:t>
            </a:r>
            <a:r>
              <a:rPr lang="en-US" altLang="zh-CN" b="1" dirty="0" smtClean="0"/>
              <a:t>》</a:t>
            </a:r>
            <a:br>
              <a:rPr lang="en-US" altLang="zh-CN" b="1" dirty="0" smtClean="0"/>
            </a:br>
            <a:r>
              <a:rPr lang="en-US" altLang="zh-CN" sz="1800" dirty="0" smtClean="0"/>
              <a:t>      1994</a:t>
            </a:r>
            <a:r>
              <a:rPr lang="zh-CN" altLang="zh-CN" sz="1800" dirty="0" smtClean="0"/>
              <a:t>年</a:t>
            </a:r>
            <a:r>
              <a:rPr lang="en-US" altLang="zh-CN" sz="1800" dirty="0" smtClean="0"/>
              <a:t>8</a:t>
            </a:r>
            <a:r>
              <a:rPr lang="zh-CN" altLang="zh-CN" sz="1800" dirty="0" smtClean="0"/>
              <a:t>月</a:t>
            </a:r>
            <a:r>
              <a:rPr lang="en-US" altLang="zh-CN" sz="1800" dirty="0" smtClean="0"/>
              <a:t>31</a:t>
            </a:r>
            <a:r>
              <a:rPr lang="zh-CN" altLang="zh-CN" sz="1800" dirty="0" smtClean="0"/>
              <a:t>日</a:t>
            </a:r>
            <a:r>
              <a:rPr lang="zh-CN" altLang="en-US" sz="1800" dirty="0" smtClean="0"/>
              <a:t>，</a:t>
            </a:r>
            <a:r>
              <a:rPr lang="zh-CN" altLang="zh-CN" sz="1800" dirty="0" smtClean="0"/>
              <a:t>第八届全国人民代表大会第九次会议通过《中华人民共和国仲裁法》</a:t>
            </a:r>
            <a:r>
              <a:rPr lang="zh-CN" altLang="en-US" sz="1800" dirty="0" smtClean="0"/>
              <a:t>，</a:t>
            </a:r>
            <a:r>
              <a:rPr lang="zh-CN" altLang="zh-CN" sz="1800" dirty="0" smtClean="0"/>
              <a:t>自</a:t>
            </a:r>
            <a:r>
              <a:rPr lang="en-US" altLang="zh-CN" sz="1800" dirty="0" smtClean="0"/>
              <a:t>1995</a:t>
            </a:r>
            <a:r>
              <a:rPr lang="zh-CN" altLang="zh-CN" sz="1800" dirty="0" smtClean="0"/>
              <a:t>年</a:t>
            </a:r>
            <a:r>
              <a:rPr lang="en-US" altLang="zh-CN" sz="1800" dirty="0" smtClean="0"/>
              <a:t>9</a:t>
            </a:r>
            <a:r>
              <a:rPr lang="zh-CN" altLang="zh-CN" sz="1800" dirty="0" smtClean="0"/>
              <a:t>月</a:t>
            </a:r>
            <a:r>
              <a:rPr lang="en-US" altLang="zh-CN" sz="1800" dirty="0" smtClean="0"/>
              <a:t>1</a:t>
            </a:r>
            <a:r>
              <a:rPr lang="zh-CN" altLang="zh-CN" sz="1800" dirty="0" smtClean="0"/>
              <a:t>日起实行</a:t>
            </a:r>
            <a:r>
              <a:rPr lang="zh-CN" altLang="en-US" sz="1800" dirty="0" smtClean="0"/>
              <a:t>。</a:t>
            </a:r>
            <a:endParaRPr lang="zh-CN" altLang="en-US" sz="18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zh-CN" altLang="en-US" sz="2000" b="1" dirty="0" smtClean="0"/>
              <a:t>第一章　总    则</a:t>
            </a:r>
          </a:p>
          <a:p>
            <a:pPr algn="ctr">
              <a:buNone/>
            </a:pPr>
            <a:r>
              <a:rPr lang="zh-CN" altLang="en-US" sz="2000" b="1" dirty="0" smtClean="0"/>
              <a:t>                   第二章　仲裁委员会和仲裁协会</a:t>
            </a:r>
          </a:p>
          <a:p>
            <a:pPr algn="ctr">
              <a:buNone/>
            </a:pPr>
            <a:r>
              <a:rPr lang="zh-CN" altLang="en-US" sz="2000" b="1" dirty="0" smtClean="0"/>
              <a:t>  第三章　仲裁协议</a:t>
            </a:r>
          </a:p>
          <a:p>
            <a:pPr algn="ctr">
              <a:buNone/>
            </a:pPr>
            <a:r>
              <a:rPr lang="zh-CN" altLang="en-US" sz="2000" b="1" dirty="0" smtClean="0"/>
              <a:t>  第四章　仲裁程序</a:t>
            </a:r>
          </a:p>
          <a:p>
            <a:pPr algn="ctr">
              <a:buNone/>
            </a:pPr>
            <a:r>
              <a:rPr lang="zh-CN" altLang="en-US" sz="2000" dirty="0" smtClean="0"/>
              <a:t>          第一节　申请和受理</a:t>
            </a:r>
          </a:p>
          <a:p>
            <a:pPr algn="ctr">
              <a:buNone/>
            </a:pPr>
            <a:r>
              <a:rPr lang="zh-CN" altLang="en-US" sz="2000" dirty="0" smtClean="0"/>
              <a:t>             第二节　仲裁庭的组成</a:t>
            </a:r>
          </a:p>
          <a:p>
            <a:pPr algn="ctr">
              <a:buNone/>
            </a:pPr>
            <a:r>
              <a:rPr lang="zh-CN" altLang="en-US" sz="2000" dirty="0" smtClean="0"/>
              <a:t>          第三节　开庭和裁决</a:t>
            </a:r>
          </a:p>
          <a:p>
            <a:pPr algn="ctr">
              <a:buNone/>
            </a:pPr>
            <a:r>
              <a:rPr lang="zh-CN" altLang="en-US" sz="2000" dirty="0" smtClean="0"/>
              <a:t>       </a:t>
            </a:r>
            <a:r>
              <a:rPr lang="zh-CN" altLang="en-US" sz="2000" b="1" dirty="0" smtClean="0"/>
              <a:t> 第五章　申请撤销裁决</a:t>
            </a:r>
          </a:p>
          <a:p>
            <a:pPr algn="ctr">
              <a:buNone/>
            </a:pPr>
            <a:r>
              <a:rPr lang="zh-CN" altLang="en-US" sz="2000" b="1" dirty="0" smtClean="0"/>
              <a:t>第六章　执    行</a:t>
            </a:r>
          </a:p>
          <a:p>
            <a:pPr algn="ctr">
              <a:buNone/>
            </a:pPr>
            <a:r>
              <a:rPr lang="zh-CN" altLang="en-US" sz="2000" b="1" dirty="0" smtClean="0"/>
              <a:t>                 第七章　涉外仲裁的特别规定</a:t>
            </a:r>
          </a:p>
          <a:p>
            <a:pPr algn="ctr">
              <a:buNone/>
            </a:pPr>
            <a:r>
              <a:rPr lang="zh-CN" altLang="en-US" sz="2000" b="1" dirty="0" smtClean="0"/>
              <a:t>第八章　附    则</a:t>
            </a:r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二、</a:t>
            </a:r>
            <a:r>
              <a:rPr lang="zh-CN" altLang="zh-CN" b="1" dirty="0" smtClean="0"/>
              <a:t>《仲裁法》</a:t>
            </a:r>
            <a:r>
              <a:rPr lang="zh-CN" altLang="en-US" b="1" dirty="0" smtClean="0"/>
              <a:t>的主要内容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2400" dirty="0" smtClean="0"/>
              <a:t>1</a:t>
            </a:r>
            <a:r>
              <a:rPr lang="zh-CN" altLang="en-US" sz="2400" dirty="0" smtClean="0"/>
              <a:t>、</a:t>
            </a:r>
            <a:r>
              <a:rPr lang="zh-CN" altLang="zh-CN" sz="2400" dirty="0" smtClean="0">
                <a:solidFill>
                  <a:srgbClr val="FF0000"/>
                </a:solidFill>
              </a:rPr>
              <a:t>废除</a:t>
            </a:r>
            <a:r>
              <a:rPr lang="zh-CN" altLang="zh-CN" sz="2400" dirty="0" smtClean="0"/>
              <a:t>强制仲裁的制度，实行当事人自愿仲裁和按照仲裁协议仲裁的制度；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2</a:t>
            </a:r>
            <a:r>
              <a:rPr lang="zh-CN" altLang="en-US" sz="2400" dirty="0" smtClean="0"/>
              <a:t>、</a:t>
            </a:r>
            <a:r>
              <a:rPr lang="zh-CN" altLang="zh-CN" sz="2400" dirty="0" smtClean="0">
                <a:solidFill>
                  <a:srgbClr val="FF0000"/>
                </a:solidFill>
              </a:rPr>
              <a:t>废除</a:t>
            </a:r>
            <a:r>
              <a:rPr lang="zh-CN" altLang="zh-CN" sz="2400" dirty="0" smtClean="0"/>
              <a:t>仲裁机构和行政机关之间的隶属关系，仲裁委员会独立于行政机关，</a:t>
            </a:r>
            <a:r>
              <a:rPr lang="zh-CN" altLang="en-US" sz="2400" dirty="0" smtClean="0"/>
              <a:t>实行</a:t>
            </a:r>
            <a:r>
              <a:rPr lang="zh-CN" altLang="zh-CN" sz="2400" dirty="0" smtClean="0"/>
              <a:t>独立仲裁不受干涉；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3</a:t>
            </a:r>
            <a:r>
              <a:rPr lang="zh-CN" altLang="en-US" sz="2400" dirty="0" smtClean="0"/>
              <a:t>、</a:t>
            </a:r>
            <a:r>
              <a:rPr lang="zh-CN" altLang="zh-CN" sz="2400" dirty="0" smtClean="0">
                <a:solidFill>
                  <a:srgbClr val="FF0000"/>
                </a:solidFill>
              </a:rPr>
              <a:t>废除</a:t>
            </a:r>
            <a:r>
              <a:rPr lang="zh-CN" altLang="zh-CN" sz="2400" dirty="0" smtClean="0"/>
              <a:t>条块分割的仲裁</a:t>
            </a:r>
            <a:r>
              <a:rPr lang="zh-CN" altLang="en-US" sz="2400" dirty="0" smtClean="0"/>
              <a:t>体制</a:t>
            </a:r>
            <a:r>
              <a:rPr lang="zh-CN" altLang="zh-CN" sz="2400" dirty="0" smtClean="0"/>
              <a:t>，</a:t>
            </a:r>
            <a:r>
              <a:rPr lang="zh-CN" altLang="en-US" sz="2400" dirty="0" smtClean="0"/>
              <a:t>仲裁</a:t>
            </a:r>
            <a:r>
              <a:rPr lang="zh-CN" altLang="zh-CN" sz="2400" dirty="0" smtClean="0"/>
              <a:t>不实行级别管辖和地域管辖</a:t>
            </a:r>
            <a:r>
              <a:rPr lang="zh-CN" altLang="en-US" sz="2400" dirty="0" smtClean="0"/>
              <a:t>，实行当事人意思自治原则；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4</a:t>
            </a:r>
            <a:r>
              <a:rPr lang="zh-CN" altLang="en-US" sz="2400" dirty="0" smtClean="0"/>
              <a:t>、</a:t>
            </a:r>
            <a:r>
              <a:rPr lang="zh-CN" altLang="zh-CN" sz="2400" dirty="0" smtClean="0">
                <a:solidFill>
                  <a:srgbClr val="FF0000"/>
                </a:solidFill>
              </a:rPr>
              <a:t>废除</a:t>
            </a:r>
            <a:r>
              <a:rPr lang="zh-CN" altLang="zh-CN" sz="2400" dirty="0" smtClean="0"/>
              <a:t>“一裁二审”</a:t>
            </a:r>
            <a:r>
              <a:rPr lang="zh-CN" altLang="en-US" sz="2400" dirty="0" smtClean="0"/>
              <a:t>，</a:t>
            </a:r>
            <a:r>
              <a:rPr lang="zh-CN" altLang="zh-CN" sz="2400" dirty="0" smtClean="0"/>
              <a:t>实行</a:t>
            </a:r>
            <a:r>
              <a:rPr lang="zh-CN" altLang="en-US" sz="2400" dirty="0" smtClean="0"/>
              <a:t>“</a:t>
            </a:r>
            <a:r>
              <a:rPr lang="zh-CN" altLang="zh-CN" sz="2400" dirty="0" smtClean="0"/>
              <a:t>或裁或审</a:t>
            </a:r>
            <a:r>
              <a:rPr lang="zh-CN" altLang="en-US" sz="2400" dirty="0" smtClean="0"/>
              <a:t>”、“</a:t>
            </a:r>
            <a:r>
              <a:rPr lang="zh-CN" altLang="zh-CN" sz="2400" dirty="0" smtClean="0"/>
              <a:t>一裁终局</a:t>
            </a:r>
            <a:r>
              <a:rPr lang="zh-CN" altLang="en-US" sz="2400" dirty="0" smtClean="0"/>
              <a:t>”</a:t>
            </a:r>
            <a:r>
              <a:rPr lang="zh-CN" altLang="zh-CN" sz="2400" dirty="0" smtClean="0"/>
              <a:t> 的制度。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5</a:t>
            </a:r>
            <a:r>
              <a:rPr lang="zh-CN" altLang="en-US" sz="2400" dirty="0" smtClean="0"/>
              <a:t>、</a:t>
            </a:r>
            <a:r>
              <a:rPr lang="zh-CN" altLang="zh-CN" sz="2400" dirty="0" smtClean="0">
                <a:solidFill>
                  <a:srgbClr val="FF0000"/>
                </a:solidFill>
              </a:rPr>
              <a:t>保留</a:t>
            </a:r>
            <a:r>
              <a:rPr lang="zh-CN" altLang="zh-CN" sz="2400" dirty="0" smtClean="0"/>
              <a:t>涉外仲裁制度并制定特别规定</a:t>
            </a:r>
            <a:r>
              <a:rPr lang="zh-CN" altLang="en-US" sz="2400" dirty="0" smtClean="0"/>
              <a:t>，实行涉外仲裁和国内仲裁。</a:t>
            </a:r>
            <a:endParaRPr lang="zh-CN" alt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三、仲裁基本原则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  <a:p>
            <a:pPr algn="ctr">
              <a:lnSpc>
                <a:spcPct val="150000"/>
              </a:lnSpc>
              <a:buNone/>
            </a:pPr>
            <a:r>
              <a:rPr lang="zh-CN" altLang="en-US" dirty="0" smtClean="0"/>
              <a:t>              </a:t>
            </a:r>
            <a:r>
              <a:rPr lang="en-US" altLang="zh-CN" dirty="0" smtClean="0"/>
              <a:t>1</a:t>
            </a:r>
            <a:r>
              <a:rPr lang="zh-CN" altLang="en-US" dirty="0" smtClean="0"/>
              <a:t>、当事人意思自治原则</a:t>
            </a:r>
            <a:endParaRPr lang="en-US" altLang="zh-CN" dirty="0" smtClean="0"/>
          </a:p>
          <a:p>
            <a:pPr algn="ctr">
              <a:lnSpc>
                <a:spcPct val="150000"/>
              </a:lnSpc>
              <a:buNone/>
            </a:pPr>
            <a:r>
              <a:rPr lang="zh-CN" altLang="en-US" dirty="0" smtClean="0"/>
              <a:t>      </a:t>
            </a:r>
            <a:r>
              <a:rPr lang="en-US" altLang="zh-CN" dirty="0" smtClean="0"/>
              <a:t>2</a:t>
            </a:r>
            <a:r>
              <a:rPr lang="zh-CN" altLang="en-US" dirty="0" smtClean="0"/>
              <a:t>、独立仲裁原则</a:t>
            </a:r>
            <a:endParaRPr lang="en-US" altLang="zh-CN" dirty="0" smtClean="0"/>
          </a:p>
          <a:p>
            <a:pPr algn="ctr">
              <a:lnSpc>
                <a:spcPct val="150000"/>
              </a:lnSpc>
              <a:buNone/>
            </a:pPr>
            <a:r>
              <a:rPr lang="zh-CN" altLang="en-US" dirty="0" smtClean="0"/>
              <a:t>      </a:t>
            </a:r>
            <a:r>
              <a:rPr lang="en-US" altLang="zh-CN" dirty="0" smtClean="0"/>
              <a:t>3</a:t>
            </a:r>
            <a:r>
              <a:rPr lang="zh-CN" altLang="en-US" dirty="0" smtClean="0"/>
              <a:t>、公平合理原则</a:t>
            </a:r>
            <a:endParaRPr lang="en-US" altLang="zh-CN" dirty="0" smtClean="0"/>
          </a:p>
          <a:p>
            <a:pPr algn="ctr">
              <a:lnSpc>
                <a:spcPct val="150000"/>
              </a:lnSpc>
              <a:buNone/>
            </a:pPr>
            <a:r>
              <a:rPr lang="en-US" altLang="zh-CN" dirty="0" smtClean="0"/>
              <a:t>      4</a:t>
            </a:r>
            <a:r>
              <a:rPr lang="zh-CN" altLang="en-US" dirty="0" smtClean="0"/>
              <a:t>、诚信保密原则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四、仲裁基本制度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dirty="0" smtClean="0"/>
              <a:t>                       1</a:t>
            </a:r>
            <a:r>
              <a:rPr lang="zh-CN" altLang="zh-CN" dirty="0" smtClean="0"/>
              <a:t>、协议仲裁制度</a:t>
            </a:r>
            <a:r>
              <a:rPr lang="en-US" altLang="zh-CN" dirty="0" smtClean="0"/>
              <a:t> </a:t>
            </a:r>
            <a:endParaRPr lang="zh-CN" altLang="zh-CN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dirty="0" smtClean="0"/>
              <a:t>                       2</a:t>
            </a:r>
            <a:r>
              <a:rPr lang="zh-CN" altLang="en-US" dirty="0" smtClean="0"/>
              <a:t>、</a:t>
            </a:r>
            <a:r>
              <a:rPr lang="zh-CN" altLang="zh-CN" dirty="0" smtClean="0"/>
              <a:t>或裁或审制度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dirty="0" smtClean="0"/>
              <a:t>                       3</a:t>
            </a:r>
            <a:r>
              <a:rPr lang="zh-CN" altLang="zh-CN" dirty="0" smtClean="0"/>
              <a:t>、一裁终局制度</a:t>
            </a:r>
            <a:r>
              <a:rPr lang="en-US" altLang="zh-CN" dirty="0" smtClean="0"/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dirty="0" smtClean="0"/>
              <a:t>                       4</a:t>
            </a:r>
            <a:r>
              <a:rPr lang="zh-CN" altLang="en-US" dirty="0" smtClean="0"/>
              <a:t>、司法保障制度</a:t>
            </a:r>
            <a:endParaRPr lang="zh-CN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五、多元化纠纷解决机制</a:t>
            </a:r>
            <a:endParaRPr lang="zh-CN" altLang="en-US" b="1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zh-CN" altLang="en-US" sz="3600" b="1" dirty="0" smtClean="0"/>
              <a:t>协商</a:t>
            </a:r>
            <a:endParaRPr lang="en-US" altLang="zh-CN" sz="3600" b="1" dirty="0" smtClean="0"/>
          </a:p>
          <a:p>
            <a:pPr>
              <a:buNone/>
            </a:pPr>
            <a:r>
              <a:rPr lang="zh-CN" altLang="en-US" sz="3600" b="1" dirty="0" smtClean="0"/>
              <a:t>调解</a:t>
            </a:r>
            <a:endParaRPr lang="en-US" altLang="zh-CN" sz="3600" b="1" dirty="0" smtClean="0"/>
          </a:p>
          <a:p>
            <a:pPr>
              <a:buNone/>
            </a:pPr>
            <a:r>
              <a:rPr lang="zh-CN" altLang="en-US" sz="3600" b="1" dirty="0" smtClean="0">
                <a:solidFill>
                  <a:srgbClr val="FF0000"/>
                </a:solidFill>
              </a:rPr>
              <a:t>仲裁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3600" b="1" dirty="0" smtClean="0">
                <a:solidFill>
                  <a:srgbClr val="FF0000"/>
                </a:solidFill>
              </a:rPr>
              <a:t>诉讼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六、仲裁与民事诉讼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339752" y="1752600"/>
            <a:ext cx="6227986" cy="4267200"/>
          </a:xfrm>
        </p:spPr>
        <p:txBody>
          <a:bodyPr/>
          <a:lstStyle/>
          <a:p>
            <a:pPr algn="ctr">
              <a:buNone/>
            </a:pPr>
            <a:r>
              <a:rPr lang="en-US" altLang="zh-CN" sz="2400" dirty="0" smtClean="0"/>
              <a:t>                               1</a:t>
            </a:r>
            <a:r>
              <a:rPr lang="zh-CN" altLang="zh-CN" sz="2400" dirty="0" smtClean="0"/>
              <a:t>、</a:t>
            </a:r>
            <a:r>
              <a:rPr lang="zh-CN" altLang="en-US" sz="2400" dirty="0" smtClean="0"/>
              <a:t>属性定位</a:t>
            </a:r>
            <a:endParaRPr lang="zh-CN" altLang="zh-CN" sz="2400" dirty="0" smtClean="0"/>
          </a:p>
          <a:p>
            <a:pPr algn="ctr">
              <a:buNone/>
            </a:pPr>
            <a:r>
              <a:rPr lang="en-US" altLang="zh-CN" sz="2400" dirty="0" smtClean="0"/>
              <a:t>                               2</a:t>
            </a:r>
            <a:r>
              <a:rPr lang="zh-CN" altLang="zh-CN" sz="2400" dirty="0" smtClean="0"/>
              <a:t>、受案范围</a:t>
            </a:r>
          </a:p>
          <a:p>
            <a:pPr algn="ctr">
              <a:buNone/>
            </a:pPr>
            <a:r>
              <a:rPr lang="en-US" altLang="zh-CN" sz="2400" dirty="0" smtClean="0"/>
              <a:t>                               3</a:t>
            </a:r>
            <a:r>
              <a:rPr lang="zh-CN" altLang="zh-CN" sz="2400" dirty="0" smtClean="0"/>
              <a:t>、受案方式</a:t>
            </a:r>
          </a:p>
          <a:p>
            <a:pPr algn="ctr">
              <a:buNone/>
            </a:pPr>
            <a:r>
              <a:rPr lang="en-US" altLang="zh-CN" sz="2400" dirty="0" smtClean="0"/>
              <a:t>                               4</a:t>
            </a:r>
            <a:r>
              <a:rPr lang="zh-CN" altLang="zh-CN" sz="2400" dirty="0" smtClean="0"/>
              <a:t>、案件管辖</a:t>
            </a:r>
          </a:p>
          <a:p>
            <a:pPr algn="ctr">
              <a:buNone/>
            </a:pPr>
            <a:r>
              <a:rPr lang="en-US" altLang="zh-CN" sz="2400" dirty="0" smtClean="0"/>
              <a:t>                               5</a:t>
            </a:r>
            <a:r>
              <a:rPr lang="zh-CN" altLang="zh-CN" sz="2400" dirty="0" smtClean="0"/>
              <a:t>、审级制度</a:t>
            </a:r>
          </a:p>
          <a:p>
            <a:pPr algn="ctr">
              <a:buNone/>
            </a:pPr>
            <a:r>
              <a:rPr lang="en-US" altLang="zh-CN" sz="2400" dirty="0" smtClean="0"/>
              <a:t>                                  6</a:t>
            </a:r>
            <a:r>
              <a:rPr lang="zh-CN" altLang="zh-CN" sz="2400" dirty="0" smtClean="0"/>
              <a:t>、</a:t>
            </a:r>
            <a:r>
              <a:rPr lang="zh-CN" altLang="en-US" sz="2400" dirty="0" smtClean="0"/>
              <a:t>裁判者</a:t>
            </a:r>
            <a:r>
              <a:rPr lang="zh-CN" altLang="zh-CN" sz="2400" dirty="0" smtClean="0"/>
              <a:t>来源</a:t>
            </a:r>
          </a:p>
          <a:p>
            <a:pPr algn="ctr">
              <a:buNone/>
            </a:pPr>
            <a:r>
              <a:rPr lang="en-US" altLang="zh-CN" sz="2400" dirty="0" smtClean="0"/>
              <a:t>                                  7</a:t>
            </a:r>
            <a:r>
              <a:rPr lang="zh-CN" altLang="zh-CN" sz="2400" dirty="0" smtClean="0"/>
              <a:t>、</a:t>
            </a:r>
            <a:r>
              <a:rPr lang="zh-CN" altLang="en-US" sz="2400" dirty="0" smtClean="0"/>
              <a:t>裁</a:t>
            </a:r>
            <a:r>
              <a:rPr lang="zh-CN" altLang="zh-CN" sz="2400" dirty="0" smtClean="0"/>
              <a:t>判庭组成</a:t>
            </a:r>
          </a:p>
          <a:p>
            <a:pPr algn="ctr">
              <a:buNone/>
            </a:pPr>
            <a:r>
              <a:rPr lang="en-US" altLang="zh-CN" sz="2400" dirty="0" smtClean="0"/>
              <a:t>                               8</a:t>
            </a:r>
            <a:r>
              <a:rPr lang="zh-CN" altLang="zh-CN" sz="2400" dirty="0" smtClean="0"/>
              <a:t>、审理方式</a:t>
            </a:r>
          </a:p>
          <a:p>
            <a:pPr algn="ctr">
              <a:buNone/>
            </a:pPr>
            <a:r>
              <a:rPr lang="en-US" altLang="zh-CN" sz="2400" dirty="0" smtClean="0"/>
              <a:t>                            9</a:t>
            </a:r>
            <a:r>
              <a:rPr lang="zh-CN" altLang="zh-CN" sz="2400" dirty="0" smtClean="0"/>
              <a:t>、强制力</a:t>
            </a:r>
          </a:p>
          <a:p>
            <a:pPr algn="ctr">
              <a:buNone/>
            </a:pPr>
            <a:r>
              <a:rPr lang="en-US" altLang="zh-CN" sz="2400" dirty="0" smtClean="0"/>
              <a:t>                                10</a:t>
            </a:r>
            <a:r>
              <a:rPr lang="zh-CN" altLang="zh-CN" sz="2400" dirty="0" smtClean="0"/>
              <a:t>、监督方式</a:t>
            </a:r>
          </a:p>
          <a:p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971600" y="1772816"/>
            <a:ext cx="4824536" cy="426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469900" lvl="0" indent="-469900" eaLnBrk="0" hangingPunc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</a:pPr>
            <a:r>
              <a:rPr kumimoji="0" lang="zh-CN" alt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民商事</a:t>
            </a:r>
            <a:r>
              <a:rPr lang="zh-CN" altLang="en-US" sz="3000" kern="0" dirty="0" smtClean="0">
                <a:latin typeface="+mn-lt"/>
                <a:ea typeface="+mn-ea"/>
              </a:rPr>
              <a:t>争议解决</a:t>
            </a:r>
            <a:r>
              <a:rPr kumimoji="0" lang="zh-CN" alt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机制</a:t>
            </a:r>
            <a:endParaRPr kumimoji="0" lang="en-US" altLang="zh-CN" sz="3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69900" indent="-469900" eaLnBrk="0" hangingPunct="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zh-CN" altLang="en-US" sz="3000" kern="0" dirty="0" smtClean="0">
                <a:latin typeface="+mn-lt"/>
                <a:ea typeface="+mn-ea"/>
              </a:rPr>
              <a:t>      并行、互补</a:t>
            </a:r>
            <a:endParaRPr lang="en-US" altLang="zh-CN" sz="3000" kern="0" dirty="0" smtClean="0">
              <a:latin typeface="+mn-lt"/>
              <a:ea typeface="+mn-ea"/>
            </a:endParaRPr>
          </a:p>
          <a:p>
            <a:pPr marL="469900" marR="0" lvl="0" indent="-469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tabLst/>
              <a:defRPr/>
            </a:pPr>
            <a:r>
              <a:rPr lang="zh-CN" altLang="en-US" sz="3000" kern="0" dirty="0" smtClean="0">
                <a:latin typeface="+mn-lt"/>
                <a:ea typeface="+mn-ea"/>
              </a:rPr>
              <a:t>      法定、约定</a:t>
            </a:r>
            <a:endParaRPr lang="en-US" altLang="zh-CN" sz="3000" kern="0" dirty="0" smtClean="0">
              <a:latin typeface="+mn-lt"/>
              <a:ea typeface="+mn-ea"/>
            </a:endParaRPr>
          </a:p>
          <a:p>
            <a:pPr marL="469900" marR="0" lvl="0" indent="-469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tabLst/>
              <a:defRPr/>
            </a:pPr>
            <a:r>
              <a:rPr lang="zh-CN" altLang="en-US" sz="3000" kern="0" dirty="0" smtClean="0">
                <a:latin typeface="+mn-lt"/>
                <a:ea typeface="+mn-ea"/>
              </a:rPr>
              <a:t>      管理、服务</a:t>
            </a:r>
            <a:endParaRPr lang="en-US" altLang="zh-CN" sz="3000" kern="0" dirty="0" smtClean="0">
              <a:latin typeface="+mn-lt"/>
              <a:ea typeface="+mn-ea"/>
            </a:endParaRPr>
          </a:p>
          <a:p>
            <a:pPr marL="469900" marR="0" lvl="0" indent="-469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tabLst/>
              <a:defRPr/>
            </a:pPr>
            <a:r>
              <a:rPr kumimoji="0" lang="zh-CN" alt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支持、监督</a:t>
            </a:r>
            <a:endParaRPr kumimoji="0" lang="zh-CN" altLang="en-US" sz="3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324</TotalTime>
  <Words>817</Words>
  <Application>Microsoft Office PowerPoint</Application>
  <PresentationFormat>全屏显示(4:3)</PresentationFormat>
  <Paragraphs>192</Paragraphs>
  <Slides>19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Profile</vt:lpstr>
      <vt:lpstr>   仲裁员与仲裁规则                      王元庆                   黑龙江省法学研究所</vt:lpstr>
      <vt:lpstr>幻灯片 2</vt:lpstr>
      <vt:lpstr>第一部分 仲裁概述</vt:lpstr>
      <vt:lpstr>一、《中华人民共和国仲裁法》       1994年8月31日，第八届全国人民代表大会第九次会议通过《中华人民共和国仲裁法》，自1995年9月1日起实行。</vt:lpstr>
      <vt:lpstr>二、《仲裁法》的主要内容</vt:lpstr>
      <vt:lpstr>三、仲裁基本原则</vt:lpstr>
      <vt:lpstr>四、仲裁基本制度</vt:lpstr>
      <vt:lpstr>五、多元化纠纷解决机制</vt:lpstr>
      <vt:lpstr>六、仲裁与民事诉讼</vt:lpstr>
      <vt:lpstr>第二部分 仲裁规则</vt:lpstr>
      <vt:lpstr>一、仲裁规范</vt:lpstr>
      <vt:lpstr> 二、十三届全国人大常委会立法规划 （共116件）</vt:lpstr>
      <vt:lpstr>三、仲裁委员会仲裁规则统计表</vt:lpstr>
      <vt:lpstr>四、哈尔滨仲裁委员会仲裁规则</vt:lpstr>
      <vt:lpstr>五、仲裁规则的制定</vt:lpstr>
      <vt:lpstr>六、哈尔滨仲裁委员会仲裁规则       修订基本精神</vt:lpstr>
      <vt:lpstr>七、仲裁员办案环节</vt:lpstr>
      <vt:lpstr>八、仲裁员基本能力</vt:lpstr>
      <vt:lpstr>仲裁员共勉</vt:lpstr>
    </vt:vector>
  </TitlesOfParts>
  <Company>crl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哈尔滨工程大学科技工作介绍</dc:title>
  <dc:creator>heu</dc:creator>
  <cp:lastModifiedBy>dell</cp:lastModifiedBy>
  <cp:revision>340</cp:revision>
  <dcterms:created xsi:type="dcterms:W3CDTF">2006-03-31T01:25:00Z</dcterms:created>
  <dcterms:modified xsi:type="dcterms:W3CDTF">2018-09-29T02:33:46Z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2052-11.1.0.7720</vt:lpwstr>
  </property>
</Properties>
</file>